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9AA0A6"/>
          </p15:clr>
        </p15:guide>
        <p15:guide id="2" pos="3840">
          <p15:clr>
            <a:srgbClr val="9AA0A6"/>
          </p15:clr>
        </p15:guide>
        <p15:guide id="3" orient="horz" pos="283">
          <p15:clr>
            <a:srgbClr val="9AA0A6"/>
          </p15:clr>
        </p15:guide>
        <p15:guide id="4" orient="horz" pos="3912">
          <p15:clr>
            <a:srgbClr val="9AA0A6"/>
          </p15:clr>
        </p15:guide>
        <p15:guide id="5" pos="569">
          <p15:clr>
            <a:srgbClr val="9AA0A6"/>
          </p15:clr>
        </p15:guide>
        <p15:guide id="6" pos="711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A8CFE7-014A-4079-B09E-EEC650DBDFAC}">
  <a:tblStyle styleId="{4BA8CFE7-014A-4079-B09E-EEC650DBDF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283" orient="horz"/>
        <p:guide pos="3912" orient="horz"/>
        <p:guide pos="569"/>
        <p:guide pos="711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c4ea6875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3c4ea68759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c64d4fd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3c64d4fd3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c64d4fd3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3c64d4fd30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c6ac6dc7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3c6ac6dc7b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c6ac6dc7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3c6ac6dc7b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c6ac6dc7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3c6ac6dc7b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c6ac6dc7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13c6ac6dc7b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d5ab756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13d5ab756f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c6ac6dc7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13c6ac6dc7b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d1505cb3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3d1505cb36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c6ac6dc7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3c6ac6dc7b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c6ac6dc7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13c6ac6dc7b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c6ac6dc7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13c6ac6dc7b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c64d4fd5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3c64d4fd54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3c64d4fd54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13c64d4fd54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c64d4fd54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3c64d4fd54_1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c6ac6dc7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13c6ac6dc7b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c64d4fd54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13c64d4fd54_1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c4ea6875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13c4ea68759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d5ab756f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13d5ab756f6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c4ea687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3c4ea6875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c64d4fd54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3c64d4fd54_1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c64d4fd5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3c64d4fd54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gif"/><Relationship Id="rId4" Type="http://schemas.openxmlformats.org/officeDocument/2006/relationships/hyperlink" Target="https://sauna-ikitai.com/search?prefecture%5B%5D=hokkaid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worldpackers.com/" TargetMode="External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worldpackers.com/" TargetMode="External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1524000" y="1841938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zh-TW">
                <a:latin typeface="Trebuchet MS"/>
                <a:ea typeface="Trebuchet MS"/>
                <a:cs typeface="Trebuchet MS"/>
                <a:sym typeface="Trebuchet MS"/>
              </a:rPr>
              <a:t>  前端專題初期報告</a:t>
            </a:r>
            <a:br>
              <a:rPr b="1" lang="zh-TW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lang="zh-TW" sz="3000">
                <a:latin typeface="Trebuchet MS"/>
                <a:ea typeface="Trebuchet MS"/>
                <a:cs typeface="Trebuchet MS"/>
                <a:sym typeface="Trebuchet MS"/>
              </a:rPr>
              <a:t>打工換宿平台</a:t>
            </a:r>
            <a:endParaRPr b="1"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524000" y="4916082"/>
            <a:ext cx="914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>
                <a:latin typeface="Trebuchet MS"/>
                <a:ea typeface="Trebuchet MS"/>
                <a:cs typeface="Trebuchet MS"/>
                <a:sym typeface="Trebuchet MS"/>
              </a:rPr>
              <a:t>04 顏伶晏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 rot="5400000">
            <a:off x="11160900" y="624825"/>
            <a:ext cx="1135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HOW</a:t>
            </a:r>
            <a:r>
              <a:rPr b="1" lang="zh-TW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 3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" name="Google Shape;168;p22"/>
          <p:cNvSpPr txBox="1"/>
          <p:nvPr>
            <p:ph type="title"/>
          </p:nvPr>
        </p:nvSpPr>
        <p:spPr>
          <a:xfrm>
            <a:off x="838200" y="365125"/>
            <a:ext cx="6092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4000">
                <a:latin typeface="Trebuchet MS"/>
                <a:ea typeface="Trebuchet MS"/>
                <a:cs typeface="Trebuchet MS"/>
                <a:sym typeface="Trebuchet MS"/>
              </a:rPr>
              <a:t>資料庫 Schema</a:t>
            </a:r>
            <a:endParaRPr sz="4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9" name="Google Shape;169;p22"/>
          <p:cNvCxnSpPr/>
          <p:nvPr/>
        </p:nvCxnSpPr>
        <p:spPr>
          <a:xfrm>
            <a:off x="4896100" y="725125"/>
            <a:ext cx="153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600" y="1458750"/>
            <a:ext cx="4705350" cy="4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475" y="1085125"/>
            <a:ext cx="7170750" cy="562304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>
            <p:ph type="title"/>
          </p:nvPr>
        </p:nvSpPr>
        <p:spPr>
          <a:xfrm rot="5400000">
            <a:off x="11160900" y="624825"/>
            <a:ext cx="1135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HOW 3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8" name="Google Shape;178;p23"/>
          <p:cNvSpPr txBox="1"/>
          <p:nvPr>
            <p:ph type="title"/>
          </p:nvPr>
        </p:nvSpPr>
        <p:spPr>
          <a:xfrm>
            <a:off x="838200" y="365125"/>
            <a:ext cx="6092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4000">
                <a:latin typeface="Trebuchet MS"/>
                <a:ea typeface="Trebuchet MS"/>
                <a:cs typeface="Trebuchet MS"/>
                <a:sym typeface="Trebuchet MS"/>
              </a:rPr>
              <a:t>會員登入 / 註冊流程</a:t>
            </a:r>
            <a:endParaRPr sz="4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9" name="Google Shape;179;p23"/>
          <p:cNvCxnSpPr/>
          <p:nvPr/>
        </p:nvCxnSpPr>
        <p:spPr>
          <a:xfrm>
            <a:off x="6023000" y="725125"/>
            <a:ext cx="153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 rotWithShape="1">
          <a:blip r:embed="rId3">
            <a:alphaModFix/>
          </a:blip>
          <a:srcRect b="49771" l="0" r="0" t="0"/>
          <a:stretch/>
        </p:blipFill>
        <p:spPr>
          <a:xfrm>
            <a:off x="1006300" y="1206525"/>
            <a:ext cx="2231450" cy="514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 rotWithShape="1">
          <a:blip r:embed="rId3">
            <a:alphaModFix/>
          </a:blip>
          <a:srcRect b="0" l="0" r="0" t="54722"/>
          <a:stretch/>
        </p:blipFill>
        <p:spPr>
          <a:xfrm>
            <a:off x="5819775" y="1279700"/>
            <a:ext cx="2405097" cy="500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>
            <p:ph type="title"/>
          </p:nvPr>
        </p:nvSpPr>
        <p:spPr>
          <a:xfrm rot="5400000">
            <a:off x="11160900" y="624825"/>
            <a:ext cx="1135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HOW 3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" name="Google Shape;188;p24"/>
          <p:cNvSpPr txBox="1"/>
          <p:nvPr>
            <p:ph type="title"/>
          </p:nvPr>
        </p:nvSpPr>
        <p:spPr>
          <a:xfrm>
            <a:off x="838200" y="365125"/>
            <a:ext cx="6092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4000">
                <a:latin typeface="Trebuchet MS"/>
                <a:ea typeface="Trebuchet MS"/>
                <a:cs typeface="Trebuchet MS"/>
                <a:sym typeface="Trebuchet MS"/>
              </a:rPr>
              <a:t>使用者</a:t>
            </a:r>
            <a:r>
              <a:rPr b="1" lang="zh-TW" sz="4000">
                <a:latin typeface="Trebuchet MS"/>
                <a:ea typeface="Trebuchet MS"/>
                <a:cs typeface="Trebuchet MS"/>
                <a:sym typeface="Trebuchet MS"/>
              </a:rPr>
              <a:t>流程 - </a:t>
            </a:r>
            <a:r>
              <a:rPr b="1" lang="zh-TW" sz="4000">
                <a:latin typeface="Trebuchet MS"/>
                <a:ea typeface="Trebuchet MS"/>
                <a:cs typeface="Trebuchet MS"/>
                <a:sym typeface="Trebuchet MS"/>
              </a:rPr>
              <a:t>業主</a:t>
            </a:r>
            <a:endParaRPr sz="4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9" name="Google Shape;189;p24"/>
          <p:cNvCxnSpPr/>
          <p:nvPr/>
        </p:nvCxnSpPr>
        <p:spPr>
          <a:xfrm>
            <a:off x="5517325" y="725125"/>
            <a:ext cx="153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5" name="Google Shape;195;p25"/>
          <p:cNvPicPr preferRelativeResize="0"/>
          <p:nvPr/>
        </p:nvPicPr>
        <p:blipFill rotWithShape="1">
          <a:blip r:embed="rId3">
            <a:alphaModFix/>
          </a:blip>
          <a:srcRect b="52237" l="0" r="0" t="0"/>
          <a:stretch/>
        </p:blipFill>
        <p:spPr>
          <a:xfrm>
            <a:off x="1080400" y="1306275"/>
            <a:ext cx="3419414" cy="4903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 rotWithShape="1">
          <a:blip r:embed="rId3">
            <a:alphaModFix/>
          </a:blip>
          <a:srcRect b="0" l="0" r="0" t="47777"/>
          <a:stretch/>
        </p:blipFill>
        <p:spPr>
          <a:xfrm>
            <a:off x="6336451" y="1306276"/>
            <a:ext cx="3127381" cy="4903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>
            <p:ph type="title"/>
          </p:nvPr>
        </p:nvSpPr>
        <p:spPr>
          <a:xfrm rot="5400000">
            <a:off x="11160900" y="624825"/>
            <a:ext cx="1135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HOW 3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" name="Google Shape;198;p25"/>
          <p:cNvSpPr txBox="1"/>
          <p:nvPr>
            <p:ph type="title"/>
          </p:nvPr>
        </p:nvSpPr>
        <p:spPr>
          <a:xfrm>
            <a:off x="838200" y="365125"/>
            <a:ext cx="6092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4000">
                <a:latin typeface="Trebuchet MS"/>
                <a:ea typeface="Trebuchet MS"/>
                <a:cs typeface="Trebuchet MS"/>
                <a:sym typeface="Trebuchet MS"/>
              </a:rPr>
              <a:t>使用者流程 - </a:t>
            </a:r>
            <a:r>
              <a:rPr b="1" lang="zh-TW" sz="4000">
                <a:latin typeface="Trebuchet MS"/>
                <a:ea typeface="Trebuchet MS"/>
                <a:cs typeface="Trebuchet MS"/>
                <a:sym typeface="Trebuchet MS"/>
              </a:rPr>
              <a:t>小幫手</a:t>
            </a:r>
            <a:endParaRPr sz="4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99" name="Google Shape;199;p25"/>
          <p:cNvCxnSpPr/>
          <p:nvPr/>
        </p:nvCxnSpPr>
        <p:spPr>
          <a:xfrm>
            <a:off x="5958950" y="725125"/>
            <a:ext cx="153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838200" y="365125"/>
            <a:ext cx="4692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4000"/>
              <a:t>UI Flow 頁面流程圖</a:t>
            </a:r>
            <a:endParaRPr sz="4000"/>
          </a:p>
        </p:txBody>
      </p:sp>
      <p:sp>
        <p:nvSpPr>
          <p:cNvPr id="205" name="Google Shape;205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6" name="Google Shape;206;p26"/>
          <p:cNvSpPr txBox="1"/>
          <p:nvPr>
            <p:ph type="title"/>
          </p:nvPr>
        </p:nvSpPr>
        <p:spPr>
          <a:xfrm rot="5400000">
            <a:off x="11160900" y="624825"/>
            <a:ext cx="1135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HOW 3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07" name="Google Shape;207;p26"/>
          <p:cNvCxnSpPr/>
          <p:nvPr/>
        </p:nvCxnSpPr>
        <p:spPr>
          <a:xfrm>
            <a:off x="5783925" y="725125"/>
            <a:ext cx="153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050" y="1237525"/>
            <a:ext cx="8813896" cy="496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838200" y="365125"/>
            <a:ext cx="4692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4000"/>
              <a:t>UI Flow 頁面流程圖</a:t>
            </a:r>
            <a:endParaRPr sz="4000"/>
          </a:p>
        </p:txBody>
      </p:sp>
      <p:sp>
        <p:nvSpPr>
          <p:cNvPr id="214" name="Google Shape;214;p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5" name="Google Shape;215;p27"/>
          <p:cNvSpPr txBox="1"/>
          <p:nvPr>
            <p:ph type="title"/>
          </p:nvPr>
        </p:nvSpPr>
        <p:spPr>
          <a:xfrm rot="5400000">
            <a:off x="11160900" y="624825"/>
            <a:ext cx="1135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HOW 3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16" name="Google Shape;216;p27"/>
          <p:cNvCxnSpPr/>
          <p:nvPr/>
        </p:nvCxnSpPr>
        <p:spPr>
          <a:xfrm>
            <a:off x="5783925" y="725125"/>
            <a:ext cx="153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7" name="Google Shape;2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63" y="1389925"/>
            <a:ext cx="10192418" cy="496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3" name="Google Shape;223;p28"/>
          <p:cNvSpPr txBox="1"/>
          <p:nvPr>
            <p:ph type="title"/>
          </p:nvPr>
        </p:nvSpPr>
        <p:spPr>
          <a:xfrm rot="5400000">
            <a:off x="11160900" y="624825"/>
            <a:ext cx="1135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HOW 3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4" name="Google Shape;224;p28"/>
          <p:cNvPicPr preferRelativeResize="0"/>
          <p:nvPr/>
        </p:nvPicPr>
        <p:blipFill rotWithShape="1">
          <a:blip r:embed="rId3">
            <a:alphaModFix/>
          </a:blip>
          <a:srcRect b="48016" l="0" r="0" t="0"/>
          <a:stretch/>
        </p:blipFill>
        <p:spPr>
          <a:xfrm>
            <a:off x="546800" y="96163"/>
            <a:ext cx="5484851" cy="666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 rotWithShape="1">
          <a:blip r:embed="rId3">
            <a:alphaModFix/>
          </a:blip>
          <a:srcRect b="0" l="0" r="0" t="52956"/>
          <a:stretch/>
        </p:blipFill>
        <p:spPr>
          <a:xfrm>
            <a:off x="6031650" y="564099"/>
            <a:ext cx="5484851" cy="603230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 txBox="1"/>
          <p:nvPr>
            <p:ph type="title"/>
          </p:nvPr>
        </p:nvSpPr>
        <p:spPr>
          <a:xfrm rot="5400000">
            <a:off x="9731100" y="4135488"/>
            <a:ext cx="4201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b="1" lang="zh-TW" sz="2900">
                <a:latin typeface="Trebuchet MS"/>
                <a:ea typeface="Trebuchet MS"/>
                <a:cs typeface="Trebuchet MS"/>
                <a:sym typeface="Trebuchet MS"/>
              </a:rPr>
              <a:t>Wireframe - 前台/home</a:t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4000">
                <a:latin typeface="Trebuchet MS"/>
                <a:ea typeface="Trebuchet MS"/>
                <a:cs typeface="Trebuchet MS"/>
                <a:sym typeface="Trebuchet MS"/>
              </a:rPr>
              <a:t>Wireframe - 前</a:t>
            </a:r>
            <a:r>
              <a:rPr b="1" lang="zh-TW" sz="4000">
                <a:latin typeface="Trebuchet MS"/>
                <a:ea typeface="Trebuchet MS"/>
                <a:cs typeface="Trebuchet MS"/>
                <a:sym typeface="Trebuchet MS"/>
              </a:rPr>
              <a:t>台</a:t>
            </a:r>
            <a:endParaRPr sz="4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2" name="Google Shape;232;p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3" name="Google Shape;233;p29"/>
          <p:cNvSpPr txBox="1"/>
          <p:nvPr>
            <p:ph type="title"/>
          </p:nvPr>
        </p:nvSpPr>
        <p:spPr>
          <a:xfrm rot="5400000">
            <a:off x="11160900" y="624825"/>
            <a:ext cx="1135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HOW 3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8275725" y="5991000"/>
            <a:ext cx="1427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Trebuchet MS"/>
                <a:ea typeface="Trebuchet MS"/>
                <a:cs typeface="Trebuchet MS"/>
                <a:sym typeface="Trebuchet MS"/>
              </a:rPr>
              <a:t>Q&amp;A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5" name="Google Shape;235;p29"/>
          <p:cNvSpPr txBox="1"/>
          <p:nvPr>
            <p:ph idx="1" type="body"/>
          </p:nvPr>
        </p:nvSpPr>
        <p:spPr>
          <a:xfrm>
            <a:off x="2341500" y="5991000"/>
            <a:ext cx="1427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Trebuchet MS"/>
                <a:ea typeface="Trebuchet MS"/>
                <a:cs typeface="Trebuchet MS"/>
                <a:sym typeface="Trebuchet MS"/>
              </a:rPr>
              <a:t>About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025" y="1237525"/>
            <a:ext cx="3886648" cy="460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7036" y="1237525"/>
            <a:ext cx="4030432" cy="460107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9"/>
          <p:cNvSpPr/>
          <p:nvPr/>
        </p:nvSpPr>
        <p:spPr>
          <a:xfrm>
            <a:off x="1990125" y="1514775"/>
            <a:ext cx="466500" cy="17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8952900" y="1514775"/>
            <a:ext cx="466500" cy="17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sp>
        <p:nvSpPr>
          <p:cNvPr id="240" name="Google Shape;240;p29"/>
          <p:cNvSpPr txBox="1"/>
          <p:nvPr>
            <p:ph idx="1" type="body"/>
          </p:nvPr>
        </p:nvSpPr>
        <p:spPr>
          <a:xfrm>
            <a:off x="7177725" y="542575"/>
            <a:ext cx="23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rPr>
              <a:t>以下全部都忘了麵包屑</a:t>
            </a:r>
            <a:endParaRPr b="1" sz="1800">
              <a:solidFill>
                <a:srgbClr val="88888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41" name="Google Shape;241;p29"/>
          <p:cNvCxnSpPr/>
          <p:nvPr/>
        </p:nvCxnSpPr>
        <p:spPr>
          <a:xfrm>
            <a:off x="5269575" y="725125"/>
            <a:ext cx="153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4000">
                <a:latin typeface="Trebuchet MS"/>
                <a:ea typeface="Trebuchet MS"/>
                <a:cs typeface="Trebuchet MS"/>
                <a:sym typeface="Trebuchet MS"/>
              </a:rPr>
              <a:t>Wireframe - 前台/</a:t>
            </a:r>
            <a:r>
              <a:rPr b="1" lang="zh-TW" sz="4000">
                <a:latin typeface="Trebuchet MS"/>
                <a:ea typeface="Trebuchet MS"/>
                <a:cs typeface="Trebuchet MS"/>
                <a:sym typeface="Trebuchet MS"/>
              </a:rPr>
              <a:t>報名</a:t>
            </a:r>
            <a:endParaRPr sz="4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7" name="Google Shape;247;p3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8" name="Google Shape;248;p30"/>
          <p:cNvSpPr txBox="1"/>
          <p:nvPr>
            <p:ph type="title"/>
          </p:nvPr>
        </p:nvSpPr>
        <p:spPr>
          <a:xfrm rot="5400000">
            <a:off x="11160900" y="624825"/>
            <a:ext cx="1135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HOW 3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5312863" y="6210000"/>
            <a:ext cx="1427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Trebuchet MS"/>
                <a:ea typeface="Trebuchet MS"/>
                <a:cs typeface="Trebuchet MS"/>
                <a:sym typeface="Trebuchet MS"/>
              </a:rPr>
              <a:t>職務詳細頁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1519875" y="6210000"/>
            <a:ext cx="1427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Trebuchet MS"/>
                <a:ea typeface="Trebuchet MS"/>
                <a:cs typeface="Trebuchet MS"/>
                <a:sym typeface="Trebuchet MS"/>
              </a:rPr>
              <a:t>搜尋列表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726" y="1254244"/>
            <a:ext cx="3305986" cy="48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950" y="1254257"/>
            <a:ext cx="3431557" cy="485348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>
            <p:ph idx="1" type="body"/>
          </p:nvPr>
        </p:nvSpPr>
        <p:spPr>
          <a:xfrm>
            <a:off x="9043050" y="6210000"/>
            <a:ext cx="1427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Trebuchet MS"/>
                <a:ea typeface="Trebuchet MS"/>
                <a:cs typeface="Trebuchet MS"/>
                <a:sym typeface="Trebuchet MS"/>
              </a:rPr>
              <a:t>報名問答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3914" y="1237550"/>
            <a:ext cx="3305976" cy="485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/>
          <p:nvPr/>
        </p:nvSpPr>
        <p:spPr>
          <a:xfrm>
            <a:off x="1771050" y="1476675"/>
            <a:ext cx="466500" cy="17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sp>
        <p:nvSpPr>
          <p:cNvPr id="256" name="Google Shape;256;p30"/>
          <p:cNvSpPr/>
          <p:nvPr/>
        </p:nvSpPr>
        <p:spPr>
          <a:xfrm>
            <a:off x="5533425" y="1476675"/>
            <a:ext cx="466500" cy="17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sp>
        <p:nvSpPr>
          <p:cNvPr id="257" name="Google Shape;257;p30"/>
          <p:cNvSpPr/>
          <p:nvPr/>
        </p:nvSpPr>
        <p:spPr>
          <a:xfrm>
            <a:off x="9295800" y="1476675"/>
            <a:ext cx="466500" cy="17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cxnSp>
        <p:nvCxnSpPr>
          <p:cNvPr id="258" name="Google Shape;258;p30"/>
          <p:cNvCxnSpPr/>
          <p:nvPr/>
        </p:nvCxnSpPr>
        <p:spPr>
          <a:xfrm>
            <a:off x="6569125" y="735825"/>
            <a:ext cx="153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4000">
                <a:latin typeface="Trebuchet MS"/>
                <a:ea typeface="Trebuchet MS"/>
                <a:cs typeface="Trebuchet MS"/>
                <a:sym typeface="Trebuchet MS"/>
              </a:rPr>
              <a:t>Wireframe - </a:t>
            </a:r>
            <a:r>
              <a:rPr b="1" lang="zh-TW" sz="4000">
                <a:latin typeface="Trebuchet MS"/>
                <a:ea typeface="Trebuchet MS"/>
                <a:cs typeface="Trebuchet MS"/>
                <a:sym typeface="Trebuchet MS"/>
              </a:rPr>
              <a:t>前台/登入註冊</a:t>
            </a:r>
            <a:endParaRPr sz="4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4" name="Google Shape;264;p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5" name="Google Shape;265;p31"/>
          <p:cNvSpPr txBox="1"/>
          <p:nvPr>
            <p:ph type="title"/>
          </p:nvPr>
        </p:nvSpPr>
        <p:spPr>
          <a:xfrm rot="5400000">
            <a:off x="11160900" y="624825"/>
            <a:ext cx="1135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HOW 3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6" name="Google Shape;266;p31"/>
          <p:cNvSpPr txBox="1"/>
          <p:nvPr>
            <p:ph idx="1" type="body"/>
          </p:nvPr>
        </p:nvSpPr>
        <p:spPr>
          <a:xfrm>
            <a:off x="8275725" y="6143400"/>
            <a:ext cx="1427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Trebuchet MS"/>
                <a:ea typeface="Trebuchet MS"/>
                <a:cs typeface="Trebuchet MS"/>
                <a:sym typeface="Trebuchet MS"/>
              </a:rPr>
              <a:t>Sign up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7" name="Google Shape;267;p31"/>
          <p:cNvSpPr txBox="1"/>
          <p:nvPr>
            <p:ph idx="1" type="body"/>
          </p:nvPr>
        </p:nvSpPr>
        <p:spPr>
          <a:xfrm>
            <a:off x="2745475" y="6143400"/>
            <a:ext cx="1427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Trebuchet MS"/>
                <a:ea typeface="Trebuchet MS"/>
                <a:cs typeface="Trebuchet MS"/>
                <a:sym typeface="Trebuchet MS"/>
              </a:rPr>
              <a:t>Login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8" name="Google Shape;2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638" y="1237525"/>
            <a:ext cx="4015386" cy="47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1884" y="1237525"/>
            <a:ext cx="4015386" cy="47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/>
          <p:nvPr/>
        </p:nvSpPr>
        <p:spPr>
          <a:xfrm>
            <a:off x="4895250" y="1543350"/>
            <a:ext cx="466500" cy="17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sp>
        <p:nvSpPr>
          <p:cNvPr id="271" name="Google Shape;271;p31"/>
          <p:cNvSpPr/>
          <p:nvPr/>
        </p:nvSpPr>
        <p:spPr>
          <a:xfrm>
            <a:off x="10438800" y="1543350"/>
            <a:ext cx="466500" cy="17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cxnSp>
        <p:nvCxnSpPr>
          <p:cNvPr id="272" name="Google Shape;272;p31"/>
          <p:cNvCxnSpPr/>
          <p:nvPr/>
        </p:nvCxnSpPr>
        <p:spPr>
          <a:xfrm>
            <a:off x="7498425" y="725125"/>
            <a:ext cx="153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838200" y="365125"/>
            <a:ext cx="28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>
                <a:latin typeface="Trebuchet MS"/>
                <a:ea typeface="Trebuchet MS"/>
                <a:cs typeface="Trebuchet MS"/>
                <a:sym typeface="Trebuchet MS"/>
              </a:rPr>
              <a:t>目錄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1" name="Google Shape;91;p14"/>
          <p:cNvCxnSpPr/>
          <p:nvPr/>
        </p:nvCxnSpPr>
        <p:spPr>
          <a:xfrm>
            <a:off x="2604675" y="725125"/>
            <a:ext cx="153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4"/>
          <p:cNvSpPr txBox="1"/>
          <p:nvPr>
            <p:ph type="title"/>
          </p:nvPr>
        </p:nvSpPr>
        <p:spPr>
          <a:xfrm>
            <a:off x="838200" y="1690825"/>
            <a:ext cx="8703600" cy="41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3600">
                <a:latin typeface="Trebuchet MS"/>
                <a:ea typeface="Trebuchet MS"/>
                <a:cs typeface="Trebuchet MS"/>
                <a:sym typeface="Trebuchet MS"/>
              </a:rPr>
              <a:t>1 WHY </a:t>
            </a:r>
            <a:r>
              <a:rPr b="1" lang="zh-TW" sz="3600">
                <a:latin typeface="Trebuchet MS"/>
                <a:ea typeface="Trebuchet MS"/>
                <a:cs typeface="Trebuchet MS"/>
                <a:sym typeface="Trebuchet MS"/>
              </a:rPr>
              <a:t>起源與動機</a:t>
            </a:r>
            <a:endParaRPr b="1" sz="3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3600">
                <a:latin typeface="Trebuchet MS"/>
                <a:ea typeface="Trebuchet MS"/>
                <a:cs typeface="Trebuchet MS"/>
                <a:sym typeface="Trebuchet MS"/>
              </a:rPr>
              <a:t>2 WHAT 目的</a:t>
            </a:r>
            <a:endParaRPr b="1" sz="3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3600">
                <a:latin typeface="Trebuchet MS"/>
                <a:ea typeface="Trebuchet MS"/>
                <a:cs typeface="Trebuchet MS"/>
                <a:sym typeface="Trebuchet MS"/>
              </a:rPr>
              <a:t>3 HOW 如何達到 </a:t>
            </a:r>
            <a:endParaRPr b="1"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3" name="Google Shape;93;p14"/>
          <p:cNvSpPr txBox="1"/>
          <p:nvPr>
            <p:ph type="title"/>
          </p:nvPr>
        </p:nvSpPr>
        <p:spPr>
          <a:xfrm rot="5400000">
            <a:off x="7771350" y="2722800"/>
            <a:ext cx="60900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b="1" lang="zh-TW" sz="6940">
                <a:latin typeface="Trebuchet MS"/>
                <a:ea typeface="Trebuchet MS"/>
                <a:cs typeface="Trebuchet MS"/>
                <a:sym typeface="Trebuchet MS"/>
              </a:rPr>
              <a:t>CATEGORY</a:t>
            </a:r>
            <a:r>
              <a:rPr b="1" lang="zh-TW" sz="6940">
                <a:latin typeface="Trebuchet MS"/>
                <a:ea typeface="Trebuchet MS"/>
                <a:cs typeface="Trebuchet MS"/>
                <a:sym typeface="Trebuchet MS"/>
              </a:rPr>
              <a:t> 0</a:t>
            </a:r>
            <a:endParaRPr b="1" sz="694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 rot="5400000">
            <a:off x="9401325" y="4119700"/>
            <a:ext cx="4756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3100">
                <a:latin typeface="Trebuchet MS"/>
                <a:ea typeface="Trebuchet MS"/>
                <a:cs typeface="Trebuchet MS"/>
                <a:sym typeface="Trebuchet MS"/>
              </a:rPr>
              <a:t>Wireframe - 後台/helper</a:t>
            </a:r>
            <a:endParaRPr sz="3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8" name="Google Shape;278;p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9" name="Google Shape;279;p32"/>
          <p:cNvSpPr txBox="1"/>
          <p:nvPr>
            <p:ph type="title"/>
          </p:nvPr>
        </p:nvSpPr>
        <p:spPr>
          <a:xfrm rot="5400000">
            <a:off x="11160900" y="624825"/>
            <a:ext cx="1135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HOW 3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0" name="Google Shape;2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450" y="0"/>
            <a:ext cx="46942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97" y="1111252"/>
            <a:ext cx="5245000" cy="463548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2"/>
          <p:cNvSpPr/>
          <p:nvPr/>
        </p:nvSpPr>
        <p:spPr>
          <a:xfrm>
            <a:off x="902675" y="2591100"/>
            <a:ext cx="466500" cy="17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sp>
        <p:nvSpPr>
          <p:cNvPr id="283" name="Google Shape;283;p32"/>
          <p:cNvSpPr/>
          <p:nvPr/>
        </p:nvSpPr>
        <p:spPr>
          <a:xfrm>
            <a:off x="6998675" y="1495725"/>
            <a:ext cx="466500" cy="17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89" name="Google Shape;289;p33"/>
          <p:cNvSpPr txBox="1"/>
          <p:nvPr>
            <p:ph type="title"/>
          </p:nvPr>
        </p:nvSpPr>
        <p:spPr>
          <a:xfrm rot="5400000">
            <a:off x="11160900" y="624825"/>
            <a:ext cx="1135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HOW 3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0" name="Google Shape;2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096" y="0"/>
            <a:ext cx="452065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625" y="1122070"/>
            <a:ext cx="5422377" cy="479222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3"/>
          <p:cNvSpPr txBox="1"/>
          <p:nvPr>
            <p:ph type="title"/>
          </p:nvPr>
        </p:nvSpPr>
        <p:spPr>
          <a:xfrm rot="5400000">
            <a:off x="9401325" y="4119700"/>
            <a:ext cx="4756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3100">
                <a:latin typeface="Trebuchet MS"/>
                <a:ea typeface="Trebuchet MS"/>
                <a:cs typeface="Trebuchet MS"/>
                <a:sym typeface="Trebuchet MS"/>
              </a:rPr>
              <a:t>Wireframe - 後台/host</a:t>
            </a:r>
            <a:endParaRPr sz="3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3" name="Google Shape;293;p33"/>
          <p:cNvSpPr/>
          <p:nvPr/>
        </p:nvSpPr>
        <p:spPr>
          <a:xfrm>
            <a:off x="942375" y="2629200"/>
            <a:ext cx="466500" cy="17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sp>
        <p:nvSpPr>
          <p:cNvPr id="294" name="Google Shape;294;p33"/>
          <p:cNvSpPr/>
          <p:nvPr/>
        </p:nvSpPr>
        <p:spPr>
          <a:xfrm>
            <a:off x="7200300" y="1224675"/>
            <a:ext cx="466500" cy="17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0" name="Google Shape;300;p34"/>
          <p:cNvSpPr txBox="1"/>
          <p:nvPr>
            <p:ph type="title"/>
          </p:nvPr>
        </p:nvSpPr>
        <p:spPr>
          <a:xfrm rot="5400000">
            <a:off x="11160900" y="624825"/>
            <a:ext cx="1135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HOW 3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1" name="Google Shape;301;p34"/>
          <p:cNvSpPr txBox="1"/>
          <p:nvPr>
            <p:ph type="title"/>
          </p:nvPr>
        </p:nvSpPr>
        <p:spPr>
          <a:xfrm rot="5400000">
            <a:off x="9401325" y="4119700"/>
            <a:ext cx="4756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3100">
                <a:latin typeface="Trebuchet MS"/>
                <a:ea typeface="Trebuchet MS"/>
                <a:cs typeface="Trebuchet MS"/>
                <a:sym typeface="Trebuchet MS"/>
              </a:rPr>
              <a:t>Wireframe - 後台/host</a:t>
            </a:r>
            <a:endParaRPr sz="3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2" name="Google Shape;3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588" y="144475"/>
            <a:ext cx="5622826" cy="656900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4"/>
          <p:cNvSpPr/>
          <p:nvPr/>
        </p:nvSpPr>
        <p:spPr>
          <a:xfrm>
            <a:off x="3561750" y="2372025"/>
            <a:ext cx="466500" cy="17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/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4000">
                <a:latin typeface="Trebuchet MS"/>
                <a:ea typeface="Trebuchet MS"/>
                <a:cs typeface="Trebuchet MS"/>
                <a:sym typeface="Trebuchet MS"/>
              </a:rPr>
              <a:t>Wireframe - 404</a:t>
            </a:r>
            <a:endParaRPr sz="4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9" name="Google Shape;309;p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10" name="Google Shape;310;p35"/>
          <p:cNvSpPr txBox="1"/>
          <p:nvPr>
            <p:ph type="title"/>
          </p:nvPr>
        </p:nvSpPr>
        <p:spPr>
          <a:xfrm rot="5400000">
            <a:off x="11160900" y="624825"/>
            <a:ext cx="1135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HOW 3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1" name="Google Shape;3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738" y="1237525"/>
            <a:ext cx="6808530" cy="46010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35"/>
          <p:cNvCxnSpPr/>
          <p:nvPr/>
        </p:nvCxnSpPr>
        <p:spPr>
          <a:xfrm>
            <a:off x="5328600" y="725125"/>
            <a:ext cx="153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4000">
                <a:latin typeface="Trebuchet MS"/>
                <a:ea typeface="Trebuchet MS"/>
                <a:cs typeface="Trebuchet MS"/>
                <a:sym typeface="Trebuchet MS"/>
              </a:rPr>
              <a:t>VI視覺識別</a:t>
            </a:r>
            <a:endParaRPr b="1" sz="4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8" name="Google Shape;318;p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19" name="Google Shape;319;p36"/>
          <p:cNvSpPr txBox="1"/>
          <p:nvPr>
            <p:ph type="title"/>
          </p:nvPr>
        </p:nvSpPr>
        <p:spPr>
          <a:xfrm rot="5400000">
            <a:off x="11160900" y="624825"/>
            <a:ext cx="1135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HOW 3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0" name="Google Shape;3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675" y="2471912"/>
            <a:ext cx="10451125" cy="258806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6"/>
          <p:cNvSpPr txBox="1"/>
          <p:nvPr>
            <p:ph idx="1" type="body"/>
          </p:nvPr>
        </p:nvSpPr>
        <p:spPr>
          <a:xfrm>
            <a:off x="838200" y="1798025"/>
            <a:ext cx="3976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Trebuchet MS"/>
                <a:ea typeface="Trebuchet MS"/>
                <a:cs typeface="Trebuchet MS"/>
                <a:sym typeface="Trebuchet MS"/>
              </a:rPr>
              <a:t>風格：偏圓潤、簡潔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22" name="Google Shape;322;p36"/>
          <p:cNvCxnSpPr/>
          <p:nvPr/>
        </p:nvCxnSpPr>
        <p:spPr>
          <a:xfrm>
            <a:off x="3897975" y="725125"/>
            <a:ext cx="153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/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4000">
                <a:latin typeface="Trebuchet MS"/>
                <a:ea typeface="Trebuchet MS"/>
                <a:cs typeface="Trebuchet MS"/>
                <a:sym typeface="Trebuchet MS"/>
              </a:rPr>
              <a:t>VI視覺識別</a:t>
            </a:r>
            <a:endParaRPr b="1"/>
          </a:p>
        </p:txBody>
      </p:sp>
      <p:sp>
        <p:nvSpPr>
          <p:cNvPr id="328" name="Google Shape;328;p3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29" name="Google Shape;329;p37"/>
          <p:cNvSpPr txBox="1"/>
          <p:nvPr>
            <p:ph type="title"/>
          </p:nvPr>
        </p:nvSpPr>
        <p:spPr>
          <a:xfrm rot="5400000">
            <a:off x="11160900" y="624825"/>
            <a:ext cx="1135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HOW 3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0" name="Google Shape;330;p37"/>
          <p:cNvSpPr txBox="1"/>
          <p:nvPr>
            <p:ph idx="1" type="body"/>
          </p:nvPr>
        </p:nvSpPr>
        <p:spPr>
          <a:xfrm>
            <a:off x="838200" y="1380200"/>
            <a:ext cx="3976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Trebuchet MS"/>
                <a:ea typeface="Trebuchet MS"/>
                <a:cs typeface="Trebuchet MS"/>
                <a:sym typeface="Trebuchet MS"/>
              </a:rPr>
              <a:t>色彩</a:t>
            </a:r>
            <a:r>
              <a:rPr b="1" lang="zh-TW" sz="1800">
                <a:latin typeface="Trebuchet MS"/>
                <a:ea typeface="Trebuchet MS"/>
                <a:cs typeface="Trebuchet MS"/>
                <a:sym typeface="Trebuchet MS"/>
              </a:rPr>
              <a:t>計畫</a:t>
            </a:r>
            <a:r>
              <a:rPr b="1" lang="zh-TW" sz="1800">
                <a:latin typeface="Trebuchet MS"/>
                <a:ea typeface="Trebuchet MS"/>
                <a:cs typeface="Trebuchet MS"/>
                <a:sym typeface="Trebuchet MS"/>
              </a:rPr>
              <a:t>：未定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1" name="Google Shape;331;p37"/>
          <p:cNvSpPr txBox="1"/>
          <p:nvPr>
            <p:ph idx="1" type="body"/>
          </p:nvPr>
        </p:nvSpPr>
        <p:spPr>
          <a:xfrm>
            <a:off x="838200" y="2239200"/>
            <a:ext cx="563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Trebuchet MS"/>
                <a:ea typeface="Trebuchet MS"/>
                <a:cs typeface="Trebuchet MS"/>
                <a:sym typeface="Trebuchet MS"/>
              </a:rPr>
              <a:t>字體：Noto Sans Traditional Chinese / Ubuntu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2" name="Google Shape;3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363" y="2736424"/>
            <a:ext cx="10287266" cy="29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7"/>
          <p:cNvSpPr txBox="1"/>
          <p:nvPr>
            <p:ph idx="1" type="body"/>
          </p:nvPr>
        </p:nvSpPr>
        <p:spPr>
          <a:xfrm>
            <a:off x="838200" y="1809700"/>
            <a:ext cx="3976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Trebuchet MS"/>
                <a:ea typeface="Trebuchet MS"/>
                <a:cs typeface="Trebuchet MS"/>
                <a:sym typeface="Trebuchet MS"/>
              </a:rPr>
              <a:t>LOGO</a:t>
            </a:r>
            <a:r>
              <a:rPr b="1" lang="zh-TW" sz="1800">
                <a:latin typeface="Trebuchet MS"/>
                <a:ea typeface="Trebuchet MS"/>
                <a:cs typeface="Trebuchet MS"/>
                <a:sym typeface="Trebuchet MS"/>
              </a:rPr>
              <a:t>：未定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34" name="Google Shape;334;p37"/>
          <p:cNvCxnSpPr/>
          <p:nvPr/>
        </p:nvCxnSpPr>
        <p:spPr>
          <a:xfrm>
            <a:off x="3850350" y="725125"/>
            <a:ext cx="153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/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>
                <a:latin typeface="Trebuchet MS"/>
                <a:ea typeface="Trebuchet MS"/>
                <a:cs typeface="Trebuchet MS"/>
                <a:sym typeface="Trebuchet MS"/>
              </a:rPr>
              <a:t>Plugins 使用套件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38"/>
          <p:cNvSpPr txBox="1"/>
          <p:nvPr>
            <p:ph idx="1" type="body"/>
          </p:nvPr>
        </p:nvSpPr>
        <p:spPr>
          <a:xfrm>
            <a:off x="838200" y="1825625"/>
            <a:ext cx="4567500" cy="4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/>
              <a:buChar char="•"/>
            </a:pPr>
            <a:r>
              <a:rPr lang="zh-TW" sz="3000">
                <a:latin typeface="Trebuchet MS"/>
                <a:ea typeface="Trebuchet MS"/>
                <a:cs typeface="Trebuchet MS"/>
                <a:sym typeface="Trebuchet MS"/>
              </a:rPr>
              <a:t>VueQuill </a:t>
            </a:r>
            <a:r>
              <a:rPr lang="zh-TW" sz="3000">
                <a:latin typeface="Trebuchet MS"/>
                <a:ea typeface="Trebuchet MS"/>
                <a:cs typeface="Trebuchet MS"/>
                <a:sym typeface="Trebuchet MS"/>
              </a:rPr>
              <a:t>富文本編輯器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•"/>
            </a:pPr>
            <a:r>
              <a:rPr lang="zh-TW" sz="3000">
                <a:latin typeface="Trebuchet MS"/>
                <a:ea typeface="Trebuchet MS"/>
                <a:cs typeface="Trebuchet MS"/>
                <a:sym typeface="Trebuchet MS"/>
              </a:rPr>
              <a:t>vue-i18n-next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•"/>
            </a:pPr>
            <a:r>
              <a:rPr lang="zh-TW" sz="3000">
                <a:latin typeface="Trebuchet MS"/>
                <a:ea typeface="Trebuchet MS"/>
                <a:cs typeface="Trebuchet MS"/>
                <a:sym typeface="Trebuchet MS"/>
              </a:rPr>
              <a:t>Vuetify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•"/>
            </a:pPr>
            <a:r>
              <a:rPr lang="zh-TW" sz="3000">
                <a:latin typeface="Trebuchet MS"/>
                <a:ea typeface="Trebuchet MS"/>
                <a:cs typeface="Trebuchet MS"/>
                <a:sym typeface="Trebuchet MS"/>
              </a:rPr>
              <a:t>EmailJS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1" name="Google Shape;341;p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42" name="Google Shape;3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998" y="1851988"/>
            <a:ext cx="1752599" cy="5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5298" y="2654865"/>
            <a:ext cx="720000" cy="6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8"/>
          <p:cNvSpPr txBox="1"/>
          <p:nvPr>
            <p:ph type="title"/>
          </p:nvPr>
        </p:nvSpPr>
        <p:spPr>
          <a:xfrm rot="5400000">
            <a:off x="11160900" y="624825"/>
            <a:ext cx="1135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HOW 3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5" name="Google Shape;34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5298" y="3580668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0498" y="4596471"/>
            <a:ext cx="1349600" cy="5639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" name="Google Shape;347;p38"/>
          <p:cNvCxnSpPr/>
          <p:nvPr/>
        </p:nvCxnSpPr>
        <p:spPr>
          <a:xfrm>
            <a:off x="5627900" y="725125"/>
            <a:ext cx="153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 txBox="1"/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>
                <a:latin typeface="Trebuchet MS"/>
                <a:ea typeface="Trebuchet MS"/>
                <a:cs typeface="Trebuchet MS"/>
                <a:sym typeface="Trebuchet MS"/>
              </a:rPr>
              <a:t>參考資料 - Search bar篩選功能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3" name="Google Shape;353;p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54" name="Google Shape;3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600" y="2019300"/>
            <a:ext cx="7805725" cy="43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9"/>
          <p:cNvSpPr txBox="1"/>
          <p:nvPr/>
        </p:nvSpPr>
        <p:spPr>
          <a:xfrm>
            <a:off x="5255863" y="1458475"/>
            <a:ext cx="1465200" cy="400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SAUNA IKITAI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6" name="Google Shape;356;p39"/>
          <p:cNvSpPr txBox="1"/>
          <p:nvPr>
            <p:ph type="title"/>
          </p:nvPr>
        </p:nvSpPr>
        <p:spPr>
          <a:xfrm rot="5400000">
            <a:off x="11160900" y="624825"/>
            <a:ext cx="1135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HOW 3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7" name="Google Shape;357;p3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8" name="Google Shape;358;p39"/>
          <p:cNvCxnSpPr/>
          <p:nvPr/>
        </p:nvCxnSpPr>
        <p:spPr>
          <a:xfrm>
            <a:off x="9079575" y="725125"/>
            <a:ext cx="153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 txBox="1"/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>
                <a:latin typeface="Trebuchet MS"/>
                <a:ea typeface="Trebuchet MS"/>
                <a:cs typeface="Trebuchet MS"/>
                <a:sym typeface="Trebuchet MS"/>
              </a:rPr>
              <a:t>參考資料 - </a:t>
            </a:r>
            <a:r>
              <a:rPr b="1" lang="zh-TW">
                <a:latin typeface="Trebuchet MS"/>
                <a:ea typeface="Trebuchet MS"/>
                <a:cs typeface="Trebuchet MS"/>
                <a:sym typeface="Trebuchet MS"/>
              </a:rPr>
              <a:t>網站功能與架構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4" name="Google Shape;364;p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5255863" y="1458475"/>
            <a:ext cx="1465200" cy="400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u="sng">
                <a:solidFill>
                  <a:srgbClr val="292929"/>
                </a:solidFill>
                <a:latin typeface="Trebuchet MS"/>
                <a:ea typeface="Trebuchet MS"/>
                <a:cs typeface="Trebuchet MS"/>
                <a:sym typeface="Trebuchet M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Worldpackers</a:t>
            </a:r>
            <a:endParaRPr b="1">
              <a:solidFill>
                <a:srgbClr val="29292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6" name="Google Shape;366;p40"/>
          <p:cNvSpPr txBox="1"/>
          <p:nvPr>
            <p:ph type="title"/>
          </p:nvPr>
        </p:nvSpPr>
        <p:spPr>
          <a:xfrm rot="5400000">
            <a:off x="11160900" y="624825"/>
            <a:ext cx="1135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HOW 3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7" name="Google Shape;367;p4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738" y="1986613"/>
            <a:ext cx="8636525" cy="424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40"/>
          <p:cNvCxnSpPr/>
          <p:nvPr/>
        </p:nvCxnSpPr>
        <p:spPr>
          <a:xfrm>
            <a:off x="8079450" y="725125"/>
            <a:ext cx="153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"/>
          <p:cNvSpPr txBox="1"/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>
                <a:latin typeface="Trebuchet MS"/>
                <a:ea typeface="Trebuchet MS"/>
                <a:cs typeface="Trebuchet MS"/>
                <a:sym typeface="Trebuchet MS"/>
              </a:rPr>
              <a:t>參考資料 - </a:t>
            </a:r>
            <a:r>
              <a:rPr b="1" lang="zh-TW">
                <a:latin typeface="Trebuchet MS"/>
                <a:ea typeface="Trebuchet MS"/>
                <a:cs typeface="Trebuchet MS"/>
                <a:sym typeface="Trebuchet MS"/>
              </a:rPr>
              <a:t>打工換宿資訊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5" name="Google Shape;375;p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5255863" y="1458475"/>
            <a:ext cx="1465200" cy="400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各種社群爬文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7" name="Google Shape;377;p41"/>
          <p:cNvSpPr txBox="1"/>
          <p:nvPr>
            <p:ph type="title"/>
          </p:nvPr>
        </p:nvSpPr>
        <p:spPr>
          <a:xfrm rot="5400000">
            <a:off x="11160900" y="624825"/>
            <a:ext cx="1135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HOW 3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8" name="Google Shape;378;p4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3175" y="2497700"/>
            <a:ext cx="5430600" cy="286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0" name="Google Shape;380;p41"/>
          <p:cNvCxnSpPr/>
          <p:nvPr/>
        </p:nvCxnSpPr>
        <p:spPr>
          <a:xfrm>
            <a:off x="7441275" y="725125"/>
            <a:ext cx="153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838200" y="365200"/>
            <a:ext cx="3209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4000">
                <a:latin typeface="Trebuchet MS"/>
                <a:ea typeface="Trebuchet MS"/>
                <a:cs typeface="Trebuchet MS"/>
                <a:sym typeface="Trebuchet MS"/>
              </a:rPr>
              <a:t>起源與</a:t>
            </a:r>
            <a:r>
              <a:rPr b="1" lang="zh-TW" sz="4000">
                <a:latin typeface="Trebuchet MS"/>
                <a:ea typeface="Trebuchet MS"/>
                <a:cs typeface="Trebuchet MS"/>
                <a:sym typeface="Trebuchet MS"/>
              </a:rPr>
              <a:t>動機</a:t>
            </a:r>
            <a:endParaRPr b="1" sz="4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" name="Google Shape;100;p15"/>
          <p:cNvSpPr txBox="1"/>
          <p:nvPr>
            <p:ph type="title"/>
          </p:nvPr>
        </p:nvSpPr>
        <p:spPr>
          <a:xfrm>
            <a:off x="838200" y="5227500"/>
            <a:ext cx="87036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3333"/>
              <a:buFont typeface="Calibri"/>
              <a:buNone/>
            </a:pPr>
            <a:r>
              <a:rPr lang="zh-TW" sz="2400">
                <a:latin typeface="Trebuchet MS"/>
                <a:ea typeface="Trebuchet MS"/>
                <a:cs typeface="Trebuchet MS"/>
                <a:sym typeface="Trebuchet MS"/>
              </a:rPr>
              <a:t>目前大部分業主都是透過「社群軟體」來刊登徵人啟</a:t>
            </a:r>
            <a:r>
              <a:rPr lang="zh-TW" sz="2400">
                <a:latin typeface="Trebuchet MS"/>
                <a:ea typeface="Trebuchet MS"/>
                <a:cs typeface="Trebuchet MS"/>
                <a:sym typeface="Trebuchet MS"/>
              </a:rPr>
              <a:t>事。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3333"/>
              <a:buFont typeface="Calibri"/>
              <a:buNone/>
            </a:pPr>
            <a:r>
              <a:rPr lang="zh-TW" sz="2400">
                <a:latin typeface="Trebuchet MS"/>
                <a:ea typeface="Trebuchet MS"/>
                <a:cs typeface="Trebuchet MS"/>
                <a:sym typeface="Trebuchet MS"/>
              </a:rPr>
              <a:t>假設你現在是一個想要找打工換宿的人，最快的方式就是到臉書社團慢慢查找各業主的po文。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3333"/>
              <a:buFont typeface="Calibri"/>
              <a:buNone/>
            </a:pPr>
            <a:r>
              <a:t/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1" name="Google Shape;101;p15"/>
          <p:cNvSpPr txBox="1"/>
          <p:nvPr>
            <p:ph type="title"/>
          </p:nvPr>
        </p:nvSpPr>
        <p:spPr>
          <a:xfrm rot="5400000">
            <a:off x="7771350" y="2722800"/>
            <a:ext cx="60900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9600">
                <a:latin typeface="Trebuchet MS"/>
                <a:ea typeface="Trebuchet MS"/>
                <a:cs typeface="Trebuchet MS"/>
                <a:sym typeface="Trebuchet MS"/>
              </a:rPr>
              <a:t>WHY 1</a:t>
            </a:r>
            <a:endParaRPr b="1" sz="9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03" name="Google Shape;103;p15"/>
          <p:cNvCxnSpPr/>
          <p:nvPr/>
        </p:nvCxnSpPr>
        <p:spPr>
          <a:xfrm>
            <a:off x="3923775" y="725125"/>
            <a:ext cx="153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/>
          <p:nvPr/>
        </p:nvSpPr>
        <p:spPr>
          <a:xfrm>
            <a:off x="4595850" y="1928850"/>
            <a:ext cx="3000300" cy="3000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6" name="Google Shape;386;p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87" name="Google Shape;387;p42"/>
          <p:cNvSpPr txBox="1"/>
          <p:nvPr>
            <p:ph type="ctrTitle"/>
          </p:nvPr>
        </p:nvSpPr>
        <p:spPr>
          <a:xfrm>
            <a:off x="4762500" y="2235150"/>
            <a:ext cx="2667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1" lang="zh-TW" sz="3000">
                <a:latin typeface="Trebuchet MS"/>
                <a:ea typeface="Trebuchet MS"/>
                <a:cs typeface="Trebuchet MS"/>
                <a:sym typeface="Trebuchet MS"/>
              </a:rPr>
              <a:t>The End.</a:t>
            </a:r>
            <a:endParaRPr b="1" i="1"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1" lang="zh-TW" sz="3000">
                <a:latin typeface="Trebuchet MS"/>
                <a:ea typeface="Trebuchet MS"/>
                <a:cs typeface="Trebuchet MS"/>
                <a:sym typeface="Trebuchet MS"/>
              </a:rPr>
              <a:t>畫完大餅了。</a:t>
            </a:r>
            <a:endParaRPr b="1" i="1"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 rot="5400000">
            <a:off x="7771350" y="2722800"/>
            <a:ext cx="60900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96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WHY 1</a:t>
            </a:r>
            <a:endParaRPr b="1" sz="96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1520" y="2227779"/>
            <a:ext cx="2134578" cy="394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9012" y="2227773"/>
            <a:ext cx="2130722" cy="394904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>
            <p:ph type="title"/>
          </p:nvPr>
        </p:nvSpPr>
        <p:spPr>
          <a:xfrm>
            <a:off x="7162325" y="1515475"/>
            <a:ext cx="132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1800">
                <a:latin typeface="Trebuchet MS"/>
                <a:ea typeface="Trebuchet MS"/>
                <a:cs typeface="Trebuchet MS"/>
                <a:sym typeface="Trebuchet MS"/>
              </a:rPr>
              <a:t>Instagram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200" y="2227775"/>
            <a:ext cx="3677819" cy="3949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>
            <p:ph type="title"/>
          </p:nvPr>
        </p:nvSpPr>
        <p:spPr>
          <a:xfrm>
            <a:off x="1968260" y="1515475"/>
            <a:ext cx="2267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44444"/>
              <a:buFont typeface="Calibri"/>
              <a:buNone/>
            </a:pPr>
            <a:r>
              <a:rPr b="1" lang="zh-TW" sz="1800">
                <a:latin typeface="Trebuchet MS"/>
                <a:ea typeface="Trebuchet MS"/>
                <a:cs typeface="Trebuchet MS"/>
                <a:sym typeface="Trebuchet MS"/>
              </a:rPr>
              <a:t>Facebook社團、粉專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" name="Google Shape;114;p16"/>
          <p:cNvSpPr txBox="1"/>
          <p:nvPr>
            <p:ph type="title"/>
          </p:nvPr>
        </p:nvSpPr>
        <p:spPr>
          <a:xfrm>
            <a:off x="838200" y="365125"/>
            <a:ext cx="2857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4000">
                <a:latin typeface="Trebuchet MS"/>
                <a:ea typeface="Trebuchet MS"/>
                <a:cs typeface="Trebuchet MS"/>
                <a:sym typeface="Trebuchet MS"/>
              </a:rPr>
              <a:t>起源與動機</a:t>
            </a:r>
            <a:endParaRPr b="1" sz="4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16" name="Google Shape;116;p16"/>
          <p:cNvCxnSpPr/>
          <p:nvPr/>
        </p:nvCxnSpPr>
        <p:spPr>
          <a:xfrm>
            <a:off x="3923775" y="725125"/>
            <a:ext cx="153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838200" y="365125"/>
            <a:ext cx="3209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4000"/>
              <a:t>目的</a:t>
            </a:r>
            <a:endParaRPr b="1" sz="4000"/>
          </a:p>
        </p:txBody>
      </p:sp>
      <p:sp>
        <p:nvSpPr>
          <p:cNvPr id="122" name="Google Shape;122;p17"/>
          <p:cNvSpPr txBox="1"/>
          <p:nvPr>
            <p:ph type="title"/>
          </p:nvPr>
        </p:nvSpPr>
        <p:spPr>
          <a:xfrm>
            <a:off x="838200" y="5227425"/>
            <a:ext cx="87036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2400"/>
              <a:t>以臺灣打工換宿市場為主要目標，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2400"/>
              <a:t>欲提供業主與小幫手一個便於</a:t>
            </a:r>
            <a:r>
              <a:rPr lang="zh-TW" sz="2400"/>
              <a:t>刊登、尋找</a:t>
            </a:r>
            <a:r>
              <a:rPr lang="zh-TW" sz="2400"/>
              <a:t>等</a:t>
            </a:r>
            <a:r>
              <a:rPr b="1" lang="zh-TW" sz="2400"/>
              <a:t>媒合功能</a:t>
            </a:r>
            <a:r>
              <a:rPr lang="zh-TW" sz="2400"/>
              <a:t>的</a:t>
            </a:r>
            <a:r>
              <a:rPr lang="zh-TW" sz="2400"/>
              <a:t>平台</a:t>
            </a:r>
            <a:r>
              <a:rPr lang="zh-TW" sz="2400"/>
              <a:t>。</a:t>
            </a:r>
            <a:endParaRPr sz="2400"/>
          </a:p>
        </p:txBody>
      </p:sp>
      <p:sp>
        <p:nvSpPr>
          <p:cNvPr id="123" name="Google Shape;123;p17"/>
          <p:cNvSpPr txBox="1"/>
          <p:nvPr>
            <p:ph type="title"/>
          </p:nvPr>
        </p:nvSpPr>
        <p:spPr>
          <a:xfrm rot="5400000">
            <a:off x="7771350" y="2722800"/>
            <a:ext cx="60900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9600">
                <a:latin typeface="Trebuchet MS"/>
                <a:ea typeface="Trebuchet MS"/>
                <a:cs typeface="Trebuchet MS"/>
                <a:sym typeface="Trebuchet MS"/>
              </a:rPr>
              <a:t>WHAT</a:t>
            </a:r>
            <a:r>
              <a:rPr b="1" lang="zh-TW" sz="9600">
                <a:latin typeface="Trebuchet MS"/>
                <a:ea typeface="Trebuchet MS"/>
                <a:cs typeface="Trebuchet MS"/>
                <a:sym typeface="Trebuchet MS"/>
              </a:rPr>
              <a:t> 2</a:t>
            </a:r>
            <a:endParaRPr b="1" sz="9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25" name="Google Shape;125;p17"/>
          <p:cNvCxnSpPr/>
          <p:nvPr/>
        </p:nvCxnSpPr>
        <p:spPr>
          <a:xfrm>
            <a:off x="2551625" y="725125"/>
            <a:ext cx="153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Google Shape;130;p18"/>
          <p:cNvGraphicFramePr/>
          <p:nvPr/>
        </p:nvGraphicFramePr>
        <p:xfrm>
          <a:off x="902675" y="1685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{4BA8CFE7-014A-4079-B09E-EEC650DBDFAC}</a:tableStyleId>
              </a:tblPr>
              <a:tblGrid>
                <a:gridCol w="1417700"/>
                <a:gridCol w="2796100"/>
                <a:gridCol w="3036575"/>
                <a:gridCol w="3036575"/>
              </a:tblGrid>
              <a:tr h="40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角色定位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業</a:t>
                      </a:r>
                      <a:r>
                        <a:rPr b="1" lang="zh-TW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主 host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小幫手A helperA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小幫手B helperB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</a:tr>
              <a:tr h="67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職業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民宿兼餐廳老闆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Freelancer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來臺學生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</a:tr>
              <a:tr h="67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年齡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中年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青年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青少年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語言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中文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中文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英文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供需角色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供應方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需求方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需求方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預期價值成果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找到小幫手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找到雇主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找到雇主</a:t>
                      </a:r>
                      <a:endParaRPr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資訊化程度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普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優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優</a:t>
                      </a:r>
                      <a:endParaRPr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131" name="Google Shape;131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2" name="Google Shape;132;p18"/>
          <p:cNvSpPr txBox="1"/>
          <p:nvPr>
            <p:ph type="title"/>
          </p:nvPr>
        </p:nvSpPr>
        <p:spPr>
          <a:xfrm rot="5400000">
            <a:off x="11160900" y="624825"/>
            <a:ext cx="1135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WHAT 2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3" name="Google Shape;133;p18"/>
          <p:cNvCxnSpPr/>
          <p:nvPr/>
        </p:nvCxnSpPr>
        <p:spPr>
          <a:xfrm>
            <a:off x="3703450" y="725125"/>
            <a:ext cx="153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8"/>
          <p:cNvSpPr txBox="1"/>
          <p:nvPr>
            <p:ph type="title"/>
          </p:nvPr>
        </p:nvSpPr>
        <p:spPr>
          <a:xfrm>
            <a:off x="838200" y="365125"/>
            <a:ext cx="3932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30434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4000">
                <a:solidFill>
                  <a:srgbClr val="292929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User Story</a:t>
            </a:r>
            <a:endParaRPr b="1" sz="4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0" name="Google Shape;140;p19"/>
          <p:cNvSpPr txBox="1"/>
          <p:nvPr>
            <p:ph type="title"/>
          </p:nvPr>
        </p:nvSpPr>
        <p:spPr>
          <a:xfrm>
            <a:off x="838200" y="5227425"/>
            <a:ext cx="87036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>
                <a:latin typeface="Trebuchet MS"/>
                <a:ea typeface="Trebuchet MS"/>
                <a:cs typeface="Trebuchet MS"/>
                <a:sym typeface="Trebuchet MS"/>
              </a:rPr>
              <a:t>考慮到業主們多半有可能是比較不會操作軟體介面的年紀，所以網站設計風格會以</a:t>
            </a:r>
            <a:r>
              <a:rPr b="1" lang="zh-TW" sz="2400">
                <a:latin typeface="Trebuchet MS"/>
                <a:ea typeface="Trebuchet MS"/>
                <a:cs typeface="Trebuchet MS"/>
                <a:sym typeface="Trebuchet MS"/>
              </a:rPr>
              <a:t>簡潔、直覺操作</a:t>
            </a:r>
            <a:r>
              <a:rPr lang="zh-TW" sz="2400">
                <a:latin typeface="Trebuchet MS"/>
                <a:ea typeface="Trebuchet MS"/>
                <a:cs typeface="Trebuchet MS"/>
                <a:sym typeface="Trebuchet MS"/>
              </a:rPr>
              <a:t>為主要考量。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" name="Google Shape;141;p19"/>
          <p:cNvSpPr txBox="1"/>
          <p:nvPr>
            <p:ph type="title"/>
          </p:nvPr>
        </p:nvSpPr>
        <p:spPr>
          <a:xfrm rot="5400000">
            <a:off x="7771350" y="2722800"/>
            <a:ext cx="60900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96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WHAT 2</a:t>
            </a:r>
            <a:endParaRPr b="1" sz="96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2" name="Google Shape;142;p19"/>
          <p:cNvSpPr txBox="1"/>
          <p:nvPr>
            <p:ph type="title"/>
          </p:nvPr>
        </p:nvSpPr>
        <p:spPr>
          <a:xfrm>
            <a:off x="838200" y="365125"/>
            <a:ext cx="3932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30434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4000">
                <a:solidFill>
                  <a:srgbClr val="292929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User Story</a:t>
            </a:r>
            <a:endParaRPr b="1" sz="4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3" name="Google Shape;143;p19"/>
          <p:cNvCxnSpPr/>
          <p:nvPr/>
        </p:nvCxnSpPr>
        <p:spPr>
          <a:xfrm>
            <a:off x="3703450" y="725125"/>
            <a:ext cx="153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838200" y="365125"/>
            <a:ext cx="6092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4000">
                <a:latin typeface="Trebuchet MS"/>
                <a:ea typeface="Trebuchet MS"/>
                <a:cs typeface="Trebuchet MS"/>
                <a:sym typeface="Trebuchet MS"/>
              </a:rPr>
              <a:t>Functional Map 功能架構</a:t>
            </a:r>
            <a:endParaRPr sz="4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9" name="Google Shape;149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0" name="Google Shape;150;p20"/>
          <p:cNvSpPr txBox="1"/>
          <p:nvPr>
            <p:ph type="title"/>
          </p:nvPr>
        </p:nvSpPr>
        <p:spPr>
          <a:xfrm rot="5400000">
            <a:off x="11160900" y="624825"/>
            <a:ext cx="1135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WHAT 2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75" y="3001475"/>
            <a:ext cx="10158648" cy="183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0"/>
          <p:cNvCxnSpPr/>
          <p:nvPr/>
        </p:nvCxnSpPr>
        <p:spPr>
          <a:xfrm>
            <a:off x="7125250" y="725125"/>
            <a:ext cx="153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8" name="Google Shape;158;p21"/>
          <p:cNvSpPr txBox="1"/>
          <p:nvPr>
            <p:ph type="title"/>
          </p:nvPr>
        </p:nvSpPr>
        <p:spPr>
          <a:xfrm rot="5400000">
            <a:off x="11160900" y="624825"/>
            <a:ext cx="1135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18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WHAT 2</a:t>
            </a:r>
            <a:endParaRPr b="1" sz="18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" name="Google Shape;159;p21"/>
          <p:cNvSpPr txBox="1"/>
          <p:nvPr>
            <p:ph type="title"/>
          </p:nvPr>
        </p:nvSpPr>
        <p:spPr>
          <a:xfrm>
            <a:off x="838200" y="365125"/>
            <a:ext cx="60921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4000">
                <a:latin typeface="Trebuchet MS"/>
                <a:ea typeface="Trebuchet MS"/>
                <a:cs typeface="Trebuchet MS"/>
                <a:sym typeface="Trebuchet MS"/>
              </a:rPr>
              <a:t>Functional Map 功能架構</a:t>
            </a:r>
            <a:endParaRPr sz="4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0" name="Google Shape;160;p21"/>
          <p:cNvCxnSpPr/>
          <p:nvPr/>
        </p:nvCxnSpPr>
        <p:spPr>
          <a:xfrm>
            <a:off x="7125250" y="725125"/>
            <a:ext cx="1534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775" y="1163825"/>
            <a:ext cx="10675026" cy="55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